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680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45260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pos="6490" userDrawn="1">
          <p15:clr>
            <a:srgbClr val="A4A3A4"/>
          </p15:clr>
        </p15:guide>
        <p15:guide id="2" pos="208" userDrawn="1">
          <p15:clr>
            <a:srgbClr val="A4A3A4"/>
          </p15:clr>
        </p15:guide>
        <p15:guide id="3" orient="horz" pos="225" userDrawn="1">
          <p15:clr>
            <a:srgbClr val="A4A3A4"/>
          </p15:clr>
        </p15:guide>
        <p15:guide id="4" orient="horz" pos="4535" userDrawn="1">
          <p15:clr>
            <a:srgbClr val="A4A3A4"/>
          </p15:clr>
        </p15:guide>
        <p15:guide id="5" pos="1183" userDrawn="1">
          <p15:clr>
            <a:srgbClr val="A4A3A4"/>
          </p15:clr>
        </p15:guide>
        <p15:guide id="6" pos="1273" userDrawn="1">
          <p15:clr>
            <a:srgbClr val="A4A3A4"/>
          </p15:clr>
        </p15:guide>
        <p15:guide id="7" pos="2249" userDrawn="1">
          <p15:clr>
            <a:srgbClr val="A4A3A4"/>
          </p15:clr>
        </p15:guide>
        <p15:guide id="8" pos="2339" userDrawn="1">
          <p15:clr>
            <a:srgbClr val="A4A3A4"/>
          </p15:clr>
        </p15:guide>
        <p15:guide id="9" pos="4381" userDrawn="1">
          <p15:clr>
            <a:srgbClr val="A4A3A4"/>
          </p15:clr>
        </p15:guide>
        <p15:guide id="10" pos="4471" userDrawn="1">
          <p15:clr>
            <a:srgbClr val="A4A3A4"/>
          </p15:clr>
        </p15:guide>
        <p15:guide id="11" pos="5537" userDrawn="1">
          <p15:clr>
            <a:srgbClr val="A4A3A4"/>
          </p15:clr>
        </p15:guide>
        <p15:guide id="12" pos="5447" userDrawn="1">
          <p15:clr>
            <a:srgbClr val="A4A3A4"/>
          </p15:clr>
        </p15:guide>
        <p15:guide id="13" orient="horz" pos="37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6" y="96"/>
      </p:cViewPr>
      <p:guideLst>
        <p:guide pos="6490"/>
        <p:guide pos="208"/>
        <p:guide orient="horz" pos="225"/>
        <p:guide orient="horz" pos="4535"/>
        <p:guide pos="1183"/>
        <p:guide pos="1273"/>
        <p:guide pos="2249"/>
        <p:guide pos="2339"/>
        <p:guide pos="4381"/>
        <p:guide pos="4471"/>
        <p:guide pos="5537"/>
        <p:guide pos="5447"/>
        <p:guide orient="horz" pos="37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37658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09650" y="685800"/>
            <a:ext cx="48387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766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314317" y="1290339"/>
            <a:ext cx="8039366" cy="2536694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14317" y="3905084"/>
            <a:ext cx="8039366" cy="86833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228600" algn="ctr">
              <a:spcBef>
                <a:spcPts val="0"/>
              </a:spcBef>
              <a:buSzTx/>
              <a:buNone/>
              <a:defRPr sz="2600"/>
            </a:lvl2pPr>
            <a:lvl3pPr marL="0" indent="457200" algn="ctr">
              <a:spcBef>
                <a:spcPts val="0"/>
              </a:spcBef>
              <a:buSzTx/>
              <a:buNone/>
              <a:defRPr sz="2600"/>
            </a:lvl3pPr>
            <a:lvl4pPr marL="0" indent="685800" algn="ctr">
              <a:spcBef>
                <a:spcPts val="0"/>
              </a:spcBef>
              <a:buSzTx/>
              <a:buNone/>
              <a:defRPr sz="2600"/>
            </a:lvl4pPr>
            <a:lvl5pPr marL="0" indent="91440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338666" y="31749"/>
            <a:ext cx="9990668" cy="7493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314317" y="2509903"/>
            <a:ext cx="8039366" cy="2536694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5499860" y="519575"/>
            <a:ext cx="4097736" cy="63124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070404" y="519575"/>
            <a:ext cx="4097736" cy="3063545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70404" y="3661171"/>
            <a:ext cx="4097736" cy="316111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228600" algn="ctr">
              <a:spcBef>
                <a:spcPts val="0"/>
              </a:spcBef>
              <a:buSzTx/>
              <a:buNone/>
              <a:defRPr sz="2600"/>
            </a:lvl2pPr>
            <a:lvl3pPr marL="0" indent="457200" algn="ctr">
              <a:spcBef>
                <a:spcPts val="0"/>
              </a:spcBef>
              <a:buSzTx/>
              <a:buNone/>
              <a:defRPr sz="2600"/>
            </a:lvl3pPr>
            <a:lvl4pPr marL="0" indent="685800" algn="ctr">
              <a:spcBef>
                <a:spcPts val="0"/>
              </a:spcBef>
              <a:buSzTx/>
              <a:buNone/>
              <a:defRPr sz="2600"/>
            </a:lvl4pPr>
            <a:lvl5pPr marL="0" indent="91440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5499860" y="2022078"/>
            <a:ext cx="4097736" cy="482947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070404" y="2022078"/>
            <a:ext cx="4097736" cy="4829473"/>
          </a:xfrm>
          <a:prstGeom prst="rect">
            <a:avLst/>
          </a:prstGeom>
        </p:spPr>
        <p:txBody>
          <a:bodyPr/>
          <a:lstStyle>
            <a:lvl1pPr marL="220435" indent="-220435">
              <a:spcBef>
                <a:spcPts val="2400"/>
              </a:spcBef>
              <a:defRPr sz="1800"/>
            </a:lvl1pPr>
            <a:lvl2pPr marL="563335" indent="-220435">
              <a:spcBef>
                <a:spcPts val="2400"/>
              </a:spcBef>
              <a:defRPr sz="1800"/>
            </a:lvl2pPr>
            <a:lvl3pPr marL="906235" indent="-220435">
              <a:spcBef>
                <a:spcPts val="2400"/>
              </a:spcBef>
              <a:defRPr sz="1800"/>
            </a:lvl3pPr>
            <a:lvl4pPr marL="1249135" indent="-220435">
              <a:spcBef>
                <a:spcPts val="2400"/>
              </a:spcBef>
              <a:defRPr sz="1800"/>
            </a:lvl4pPr>
            <a:lvl5pPr marL="1592035" indent="-220435">
              <a:spcBef>
                <a:spcPts val="2400"/>
              </a:spcBef>
              <a:defRPr sz="1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208349" y="7173515"/>
            <a:ext cx="246099" cy="24315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070404" y="1007400"/>
            <a:ext cx="8527192" cy="55417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5499860" y="3944110"/>
            <a:ext cx="4097736" cy="289768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5499860" y="714705"/>
            <a:ext cx="4097736" cy="289768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1070404" y="714705"/>
            <a:ext cx="4097736" cy="61270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314317" y="4919761"/>
            <a:ext cx="8039366" cy="3556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314317" y="3309143"/>
            <a:ext cx="8039366" cy="4699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070404" y="226880"/>
            <a:ext cx="8527192" cy="165860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9026" tIns="39026" rIns="39026" bIns="39026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070404" y="2022078"/>
            <a:ext cx="8527192" cy="48294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9026" tIns="39026" rIns="39026" bIns="39026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208349" y="7173515"/>
            <a:ext cx="246099" cy="239101"/>
          </a:xfrm>
          <a:prstGeom prst="rect">
            <a:avLst/>
          </a:prstGeom>
          <a:ln w="3175">
            <a:miter lim="400000"/>
          </a:ln>
        </p:spPr>
        <p:txBody>
          <a:bodyPr wrap="none" lIns="39026" tIns="39026" rIns="39026" bIns="39026">
            <a:spAutoFit/>
          </a:bodyPr>
          <a:lstStyle>
            <a:lvl1pPr>
              <a:defRPr sz="11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055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7500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1945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6390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0835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5280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9725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4170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861593" marR="0" indent="-305593" algn="l" defTabSz="45260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4526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502" y="31173"/>
            <a:ext cx="4044997" cy="6741978"/>
          </a:xfrm>
          <a:prstGeom prst="rect">
            <a:avLst/>
          </a:prstGeom>
        </p:spPr>
      </p:pic>
      <p:sp>
        <p:nvSpPr>
          <p:cNvPr id="122" name="@nombre en instagram…"/>
          <p:cNvSpPr txBox="1"/>
          <p:nvPr/>
        </p:nvSpPr>
        <p:spPr>
          <a:xfrm>
            <a:off x="7966129" y="6678739"/>
            <a:ext cx="2133735" cy="5404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9026" tIns="39026" rIns="39026" bIns="39026" anchor="ctr">
            <a:spAutoFit/>
          </a:bodyPr>
          <a:lstStyle/>
          <a:p>
            <a:pPr algn="r"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rPr lang="es-ES" dirty="0"/>
              <a:t>@</a:t>
            </a:r>
            <a:r>
              <a:rPr lang="es-ES" dirty="0" err="1"/>
              <a:t>blancpescador</a:t>
            </a:r>
            <a:r>
              <a:rPr lang="es-ES" dirty="0"/>
              <a:t> </a:t>
            </a:r>
          </a:p>
          <a:p>
            <a:pPr algn="r"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rPr lang="es-ES" dirty="0"/>
              <a:t>@</a:t>
            </a:r>
            <a:r>
              <a:rPr lang="es-ES" dirty="0" err="1"/>
              <a:t>blancpescador</a:t>
            </a:r>
            <a:endParaRPr lang="es-ES" dirty="0"/>
          </a:p>
          <a:p>
            <a:pPr algn="r">
              <a:defRPr sz="1000">
                <a:latin typeface="Arial"/>
                <a:ea typeface="Arial"/>
                <a:cs typeface="Arial"/>
                <a:sym typeface="Arial"/>
              </a:defRPr>
            </a:pPr>
            <a:r>
              <a:rPr lang="es-ES" dirty="0"/>
              <a:t>@</a:t>
            </a:r>
            <a:r>
              <a:rPr lang="es-ES" dirty="0" err="1"/>
              <a:t>blancpescador</a:t>
            </a:r>
            <a:endParaRPr dirty="0"/>
          </a:p>
        </p:txBody>
      </p:sp>
      <p:pic>
        <p:nvPicPr>
          <p:cNvPr id="123" name="Imagen" descr="Imagen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40150" y="6741978"/>
            <a:ext cx="127462" cy="414000"/>
          </a:xfrm>
          <a:prstGeom prst="rect">
            <a:avLst/>
          </a:prstGeom>
          <a:ln w="3175">
            <a:miter lim="400000"/>
          </a:ln>
        </p:spPr>
      </p:pic>
      <p:sp>
        <p:nvSpPr>
          <p:cNvPr id="125" name="Descripción del producte"/>
          <p:cNvSpPr txBox="1"/>
          <p:nvPr/>
        </p:nvSpPr>
        <p:spPr>
          <a:xfrm>
            <a:off x="6940587" y="689398"/>
            <a:ext cx="3204590" cy="5404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9026" tIns="39026" rIns="39026" bIns="39026" anchor="ctr">
            <a:spAutoFit/>
          </a:bodyPr>
          <a:lstStyle>
            <a:lvl1pPr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ca-ES" dirty="0"/>
              <a:t> </a:t>
            </a:r>
          </a:p>
          <a:p>
            <a:endParaRPr lang="es-ES" dirty="0"/>
          </a:p>
        </p:txBody>
      </p:sp>
      <p:sp>
        <p:nvSpPr>
          <p:cNvPr id="127" name="Nota de cata…"/>
          <p:cNvSpPr txBox="1"/>
          <p:nvPr/>
        </p:nvSpPr>
        <p:spPr>
          <a:xfrm>
            <a:off x="6755565" y="3116570"/>
            <a:ext cx="3204590" cy="22332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9026" tIns="39026" rIns="39026" bIns="39026" anchor="ctr">
            <a:spAutoFit/>
          </a:bodyPr>
          <a:lstStyle/>
          <a:p>
            <a:pPr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sz="1500" b="0" dirty="0">
                <a:solidFill>
                  <a:schemeClr val="tx1"/>
                </a:solidFill>
                <a:latin typeface="Arial Black"/>
                <a:sym typeface="Arial Black"/>
              </a:rPr>
              <a:t>Tasting Note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 Black"/>
            </a:endParaRPr>
          </a:p>
          <a:p>
            <a:pPr lvl="0"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altLang="zh-CN" sz="1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Pale and bright green yellow tinge. </a:t>
            </a:r>
          </a:p>
          <a:p>
            <a:pPr lvl="0"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altLang="zh-CN" sz="10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Aromatic, slightly fruity and delicately lively. It has a refreshing, light and clean palate.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 Black"/>
            </a:endParaRPr>
          </a:p>
          <a:p>
            <a:pPr lvl="0"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 Black"/>
            </a:endParaRPr>
          </a:p>
          <a:p>
            <a:pPr lvl="0"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 Black"/>
            </a:endParaRPr>
          </a:p>
          <a:p>
            <a:pPr lvl="0" algn="l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sz="1500" b="0" dirty="0">
                <a:solidFill>
                  <a:schemeClr val="tx1"/>
                </a:solidFill>
                <a:latin typeface="Arial Black"/>
                <a:sym typeface="Arial Black"/>
              </a:rPr>
              <a:t>Analysis</a:t>
            </a:r>
            <a:endParaRPr lang="en-GB" sz="1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  <a:sym typeface="Arial Black"/>
            </a:endParaRPr>
          </a:p>
          <a:p>
            <a:pPr algn="l">
              <a:defRPr sz="1000" b="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solidFill>
                  <a:schemeClr val="tx1"/>
                </a:solidFill>
              </a:rPr>
              <a:t>ABV:11,5% by Vol.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Pressure at 20ºC: 2,5 bar.</a:t>
            </a:r>
          </a:p>
          <a:p>
            <a:pPr algn="l">
              <a:defRPr sz="1000" b="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solidFill>
                  <a:schemeClr val="tx1"/>
                </a:solidFill>
              </a:rPr>
              <a:t>Total SO2: Less 150 mg/l.</a:t>
            </a:r>
          </a:p>
          <a:p>
            <a:pPr algn="l">
              <a:defRPr sz="1000" b="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solidFill>
                  <a:schemeClr val="tx1"/>
                </a:solidFill>
              </a:rPr>
              <a:t>Total acidity: 3,5-4 g/l (</a:t>
            </a:r>
            <a:r>
              <a:rPr lang="en-GB" dirty="0" err="1">
                <a:solidFill>
                  <a:schemeClr val="tx1"/>
                </a:solidFill>
              </a:rPr>
              <a:t>s.a.</a:t>
            </a:r>
            <a:r>
              <a:rPr lang="en-GB" dirty="0">
                <a:solidFill>
                  <a:schemeClr val="tx1"/>
                </a:solidFill>
              </a:rPr>
              <a:t>). </a:t>
            </a:r>
          </a:p>
          <a:p>
            <a:pPr algn="l">
              <a:defRPr sz="1000" b="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solidFill>
                  <a:schemeClr val="tx1"/>
                </a:solidFill>
              </a:rPr>
              <a:t>Volatile acidity: </a:t>
            </a:r>
            <a:r>
              <a:rPr lang="en-GB">
                <a:solidFill>
                  <a:schemeClr val="tx1"/>
                </a:solidFill>
              </a:rPr>
              <a:t>Less than 0,6 </a:t>
            </a:r>
            <a:r>
              <a:rPr lang="en-GB" dirty="0">
                <a:solidFill>
                  <a:schemeClr val="tx1"/>
                </a:solidFill>
              </a:rPr>
              <a:t>g/l</a:t>
            </a:r>
          </a:p>
          <a:p>
            <a:pPr algn="l">
              <a:defRPr sz="1000" b="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solidFill>
                  <a:schemeClr val="tx1"/>
                </a:solidFill>
              </a:rPr>
              <a:t>Residual sugar:5-6 g/l</a:t>
            </a:r>
            <a:r>
              <a:rPr lang="es-ES" dirty="0">
                <a:solidFill>
                  <a:schemeClr val="tx1"/>
                </a:solidFill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8" name="Línea"/>
          <p:cNvSpPr/>
          <p:nvPr/>
        </p:nvSpPr>
        <p:spPr>
          <a:xfrm>
            <a:off x="6027406" y="3234718"/>
            <a:ext cx="648000" cy="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39026" tIns="39026" rIns="39026" bIns="39026" anchor="ctr"/>
          <a:lstStyle/>
          <a:p>
            <a:pPr>
              <a:defRPr sz="1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9" name="Elaboración…"/>
          <p:cNvSpPr txBox="1"/>
          <p:nvPr/>
        </p:nvSpPr>
        <p:spPr>
          <a:xfrm>
            <a:off x="194352" y="4505561"/>
            <a:ext cx="3571800" cy="4635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9026" tIns="39026" rIns="39026" bIns="39026" anchor="ctr">
            <a:spAutoFit/>
          </a:bodyPr>
          <a:lstStyle/>
          <a:p>
            <a:pPr lvl="0" algn="r">
              <a:defRPr sz="1000" b="0">
                <a:latin typeface="Arial"/>
                <a:ea typeface="Arial"/>
                <a:cs typeface="Arial"/>
                <a:sym typeface="Arial"/>
              </a:defRPr>
            </a:pPr>
            <a:r>
              <a:rPr lang="en-GB" sz="1500" b="0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Winemaking</a:t>
            </a:r>
            <a:endParaRPr lang="es-ES" altLang="es-ES" sz="1000" b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US" altLang="es-ES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/>
              </a:rPr>
              <a:t> The second fermentation using the Charmat method.</a:t>
            </a:r>
          </a:p>
        </p:txBody>
      </p:sp>
      <p:sp>
        <p:nvSpPr>
          <p:cNvPr id="131" name="Línea"/>
          <p:cNvSpPr/>
          <p:nvPr/>
        </p:nvSpPr>
        <p:spPr>
          <a:xfrm flipV="1">
            <a:off x="3826690" y="2554199"/>
            <a:ext cx="720000" cy="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39026" tIns="39026" rIns="39026" bIns="39026" anchor="ctr"/>
          <a:lstStyle/>
          <a:p>
            <a:pPr>
              <a:defRPr sz="1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pic>
        <p:nvPicPr>
          <p:cNvPr id="18" name="Imagen" descr="Imagen">
            <a:extLst>
              <a:ext uri="{FF2B5EF4-FFF2-40B4-BE49-F238E27FC236}">
                <a16:creationId xmlns:a16="http://schemas.microsoft.com/office/drawing/2014/main" id="{CFD3103A-EF52-42B6-A6F6-234CD7A67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57598" y="337982"/>
            <a:ext cx="297967" cy="233713"/>
          </a:xfrm>
          <a:prstGeom prst="rect">
            <a:avLst/>
          </a:prstGeom>
          <a:ln w="3175">
            <a:miter lim="400000"/>
          </a:ln>
        </p:spPr>
      </p:pic>
      <p:pic>
        <p:nvPicPr>
          <p:cNvPr id="19" name="Imagen" descr="Imagen">
            <a:extLst>
              <a:ext uri="{FF2B5EF4-FFF2-40B4-BE49-F238E27FC236}">
                <a16:creationId xmlns:a16="http://schemas.microsoft.com/office/drawing/2014/main" id="{FE541E7B-BA0C-46D6-A476-B84B669765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10800000">
            <a:off x="9203655" y="883682"/>
            <a:ext cx="293108" cy="229902"/>
          </a:xfrm>
          <a:prstGeom prst="rect">
            <a:avLst/>
          </a:prstGeom>
          <a:ln w="3175">
            <a:miter lim="400000"/>
          </a:ln>
        </p:spPr>
      </p:pic>
      <p:sp>
        <p:nvSpPr>
          <p:cNvPr id="20" name="Web del producte">
            <a:extLst>
              <a:ext uri="{FF2B5EF4-FFF2-40B4-BE49-F238E27FC236}">
                <a16:creationId xmlns:a16="http://schemas.microsoft.com/office/drawing/2014/main" id="{1DB801D5-8058-4CE4-AA6C-8151DD1DE42E}"/>
              </a:ext>
            </a:extLst>
          </p:cNvPr>
          <p:cNvSpPr txBox="1"/>
          <p:nvPr/>
        </p:nvSpPr>
        <p:spPr>
          <a:xfrm>
            <a:off x="466107" y="7079126"/>
            <a:ext cx="3204590" cy="2327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9026" tIns="39026" rIns="39026" bIns="39026" anchor="ctr">
            <a:spAutoFit/>
          </a:bodyPr>
          <a:lstStyle>
            <a:lvl1pPr algn="l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www.blancpescador.com  </a:t>
            </a:r>
            <a:endParaRPr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55390BF-9FD1-41EF-8EF6-0DF5503B46A2}"/>
              </a:ext>
            </a:extLst>
          </p:cNvPr>
          <p:cNvSpPr/>
          <p:nvPr/>
        </p:nvSpPr>
        <p:spPr>
          <a:xfrm>
            <a:off x="6755565" y="325118"/>
            <a:ext cx="36366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500" b="0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Mediterranean dream: a lightly sparkling wine that proclaim its love of the sea. </a:t>
            </a:r>
          </a:p>
        </p:txBody>
      </p:sp>
      <p:sp>
        <p:nvSpPr>
          <p:cNvPr id="21" name="Denominación de orígen…">
            <a:extLst>
              <a:ext uri="{FF2B5EF4-FFF2-40B4-BE49-F238E27FC236}">
                <a16:creationId xmlns:a16="http://schemas.microsoft.com/office/drawing/2014/main" id="{DB2DB89F-B788-4130-AE75-D0BEF7D9483A}"/>
              </a:ext>
            </a:extLst>
          </p:cNvPr>
          <p:cNvSpPr txBox="1"/>
          <p:nvPr/>
        </p:nvSpPr>
        <p:spPr>
          <a:xfrm>
            <a:off x="-266524" y="2427605"/>
            <a:ext cx="4017394" cy="16946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9026" tIns="39026" rIns="39026" bIns="39026" anchor="ctr">
            <a:spAutoFit/>
          </a:bodyPr>
          <a:lstStyle/>
          <a:p>
            <a:pPr lvl="0"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altLang="es-ES" sz="1500" b="0" dirty="0">
                <a:solidFill>
                  <a:schemeClr val="tx1"/>
                </a:solidFill>
                <a:latin typeface="Arial Black" panose="020B0A04020102020204" pitchFamily="34" charset="0"/>
                <a:sym typeface="Arial Black"/>
              </a:rPr>
              <a:t>Ageing</a:t>
            </a:r>
            <a:endParaRPr lang="ca-ES" dirty="0">
              <a:solidFill>
                <a:schemeClr val="tx1"/>
              </a:solidFill>
            </a:endParaRPr>
          </a:p>
          <a:p>
            <a:pPr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ca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Wine.</a:t>
            </a:r>
          </a:p>
          <a:p>
            <a:pPr lvl="0"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endParaRPr lang="en-GB" sz="1500" b="0" dirty="0">
              <a:solidFill>
                <a:schemeClr val="tx1"/>
              </a:solidFill>
              <a:latin typeface="Arial Black"/>
              <a:sym typeface="Arial Black"/>
            </a:endParaRPr>
          </a:p>
          <a:p>
            <a:pPr lvl="0"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sz="1500" b="0" dirty="0">
                <a:solidFill>
                  <a:schemeClr val="tx1"/>
                </a:solidFill>
                <a:latin typeface="Arial Black"/>
                <a:sym typeface="Arial Black"/>
              </a:rPr>
              <a:t>Type of bottle</a:t>
            </a:r>
            <a:endParaRPr lang="ca-E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hangingPunct="1">
              <a:spcBef>
                <a:spcPct val="0"/>
              </a:spcBef>
            </a:pPr>
            <a:r>
              <a:rPr lang="en-US" altLang="es-ES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Rhine, tall, white, 75 cl. and 37.5 cl.</a:t>
            </a:r>
            <a:r>
              <a:rPr lang="en-US" alt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endParaRPr lang="en-GB" dirty="0">
              <a:solidFill>
                <a:schemeClr val="tx1"/>
              </a:solidFill>
            </a:endParaRPr>
          </a:p>
          <a:p>
            <a:pPr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dirty="0">
                <a:solidFill>
                  <a:schemeClr val="tx1"/>
                </a:solidFill>
              </a:rPr>
              <a:t>Varietals</a:t>
            </a:r>
          </a:p>
          <a:p>
            <a:pPr algn="r">
              <a:defRPr sz="15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Macabeo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(61%), </a:t>
            </a: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Xarel·lo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(33%), </a:t>
            </a: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Parellada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(6%)</a:t>
            </a:r>
          </a:p>
        </p:txBody>
      </p:sp>
      <p:sp>
        <p:nvSpPr>
          <p:cNvPr id="23" name="Nom…"/>
          <p:cNvSpPr txBox="1"/>
          <p:nvPr/>
        </p:nvSpPr>
        <p:spPr>
          <a:xfrm>
            <a:off x="4126736" y="6591535"/>
            <a:ext cx="2414529" cy="6020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9026" tIns="39026" rIns="39026" bIns="39026" anchor="ctr">
            <a:spAutoFit/>
          </a:bodyPr>
          <a:lstStyle/>
          <a:p>
            <a:pPr>
              <a:defRPr sz="20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s-ES" dirty="0"/>
              <a:t>Blanc Pescador</a:t>
            </a:r>
          </a:p>
          <a:p>
            <a:pPr>
              <a:defRPr sz="2000" b="0"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lang="es-ES" sz="1400" dirty="0" err="1"/>
              <a:t>Lightly</a:t>
            </a:r>
            <a:r>
              <a:rPr lang="es-ES" sz="1400" dirty="0"/>
              <a:t> </a:t>
            </a:r>
            <a:r>
              <a:rPr lang="es-ES" sz="1400"/>
              <a:t>sparkling</a:t>
            </a:r>
            <a:r>
              <a:rPr lang="es-ES" sz="1400" dirty="0"/>
              <a:t> </a:t>
            </a:r>
            <a:r>
              <a:rPr lang="es-ES" sz="1400" dirty="0" err="1"/>
              <a:t>Wine</a:t>
            </a:r>
            <a:r>
              <a:rPr lang="es-ES" sz="1400" dirty="0"/>
              <a:t> 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5B8A1515-BDEF-4665-8949-04B28076494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19" r="2174" b="16939"/>
          <a:stretch/>
        </p:blipFill>
        <p:spPr>
          <a:xfrm>
            <a:off x="391678" y="325118"/>
            <a:ext cx="2610715" cy="76801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026" tIns="39026" rIns="39026" bIns="39026" numCol="1" spcCol="38100" rtlCol="0" anchor="ctr">
        <a:spAutoFit/>
      </a:bodyPr>
      <a:lstStyle>
        <a:defPPr marL="0" marR="0" indent="0" algn="ctr" defTabSz="45260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026" tIns="39026" rIns="39026" bIns="39026" numCol="1" spcCol="38100" rtlCol="0" anchor="ctr">
        <a:spAutoFit/>
      </a:bodyPr>
      <a:lstStyle>
        <a:defPPr marL="0" marR="0" indent="0" algn="ctr" defTabSz="45260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026" tIns="39026" rIns="39026" bIns="39026" numCol="1" spcCol="38100" rtlCol="0" anchor="ctr">
        <a:spAutoFit/>
      </a:bodyPr>
      <a:lstStyle>
        <a:defPPr marL="0" marR="0" indent="0" algn="ctr" defTabSz="45260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026" tIns="39026" rIns="39026" bIns="39026" numCol="1" spcCol="38100" rtlCol="0" anchor="ctr">
        <a:spAutoFit/>
      </a:bodyPr>
      <a:lstStyle>
        <a:defPPr marL="0" marR="0" indent="0" algn="ctr" defTabSz="45260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114</Words>
  <Application>Microsoft Office PowerPoint</Application>
  <PresentationFormat>Personalizado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宋体</vt:lpstr>
      <vt:lpstr>Arial</vt:lpstr>
      <vt:lpstr>Arial Black</vt:lpstr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Rangel Martín</dc:creator>
  <cp:lastModifiedBy>Leo Saavedra</cp:lastModifiedBy>
  <cp:revision>52</cp:revision>
  <dcterms:modified xsi:type="dcterms:W3CDTF">2018-03-26T08:44:21Z</dcterms:modified>
</cp:coreProperties>
</file>